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68" r:id="rId16"/>
    <p:sldId id="271" r:id="rId17"/>
    <p:sldId id="272" r:id="rId18"/>
    <p:sldId id="275" r:id="rId19"/>
    <p:sldId id="273" r:id="rId2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ABE970-FDAA-4DF1-BA15-43EA4C28B702}" type="datetimeFigureOut">
              <a:rPr lang="pt-BR" smtClean="0"/>
              <a:t>28/04/2010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5AE38-46C4-491A-91BF-1F3FB06D171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CB005-A9C4-45A1-99DE-53184CB7DDE1}" type="datetimeFigureOut">
              <a:rPr lang="pt-BR"/>
              <a:pPr>
                <a:defRPr/>
              </a:pPr>
              <a:t>28/04/2010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DBFC3-4985-4BAB-B1A4-29ADD7B3ABE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ED672-0EC4-4FAF-B8A6-4B0D7BBE9FE0}" type="datetimeFigureOut">
              <a:rPr lang="pt-BR"/>
              <a:pPr>
                <a:defRPr/>
              </a:pPr>
              <a:t>28/04/2010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60A31-F89B-49C2-916E-7F4E05982A4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D6DD3-72F4-46FA-868D-F99FA81C0A7B}" type="datetimeFigureOut">
              <a:rPr lang="pt-BR"/>
              <a:pPr>
                <a:defRPr/>
              </a:pPr>
              <a:t>28/04/2010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B4310-E0E3-4420-AD06-0F9D4B615BF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DBA11-28BA-4C12-A30B-6AA164EC5FA7}" type="datetimeFigureOut">
              <a:rPr lang="pt-BR"/>
              <a:pPr>
                <a:defRPr/>
              </a:pPr>
              <a:t>28/04/2010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4C886-65AF-4BEE-B9F8-A38698D5D37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838A9-3F42-4FE9-A84A-876B4BCFF59B}" type="datetimeFigureOut">
              <a:rPr lang="pt-BR"/>
              <a:pPr>
                <a:defRPr/>
              </a:pPr>
              <a:t>28/04/2010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7F27F-1C30-4F7D-8ED3-08AB38D9DEB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15EE-A702-4FF4-B7FE-03A24FE019CC}" type="datetimeFigureOut">
              <a:rPr lang="pt-BR"/>
              <a:pPr>
                <a:defRPr/>
              </a:pPr>
              <a:t>28/04/2010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FFFC9-DE0B-455E-9543-E38000CACBC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9D06F-E7B5-4DD4-ABB6-CE2945EAF819}" type="datetimeFigureOut">
              <a:rPr lang="pt-BR"/>
              <a:pPr>
                <a:defRPr/>
              </a:pPr>
              <a:t>28/04/2010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0CB5A-593B-4D22-ACEF-CC55174A83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8C68D-0A7A-4FF6-BF79-C3ED393E41EE}" type="datetimeFigureOut">
              <a:rPr lang="pt-BR"/>
              <a:pPr>
                <a:defRPr/>
              </a:pPr>
              <a:t>28/04/2010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BAD2B-BA9D-41B4-95F5-94EA79C7526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3CED5-AB45-4E53-B751-4503B3B3DF1D}" type="datetimeFigureOut">
              <a:rPr lang="pt-BR"/>
              <a:pPr>
                <a:defRPr/>
              </a:pPr>
              <a:t>28/04/2010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05033-AEA9-4701-8FF2-91E5E1D7FF6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49EFE-CE2A-422A-A32A-5B4D04C82445}" type="datetimeFigureOut">
              <a:rPr lang="pt-BR"/>
              <a:pPr>
                <a:defRPr/>
              </a:pPr>
              <a:t>28/04/2010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4B7F2-200C-46DF-9C73-2B303B66126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18934-38CE-43CA-ACB3-664DFBC6120C}" type="datetimeFigureOut">
              <a:rPr lang="pt-BR"/>
              <a:pPr>
                <a:defRPr/>
              </a:pPr>
              <a:t>28/04/2010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89864-0DBB-47BA-9303-97ADABAEC2D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A45509-EBE5-4007-A859-46722317649C}" type="datetimeFigureOut">
              <a:rPr lang="pt-BR"/>
              <a:pPr>
                <a:defRPr/>
              </a:pPr>
              <a:t>28/04/2010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8954A1-D435-4C69-82C4-4CBA3D20C6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8625" y="1928813"/>
            <a:ext cx="8029575" cy="181451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7200" b="1" dirty="0" smtClean="0">
                <a:solidFill>
                  <a:schemeClr val="accent4"/>
                </a:solidFill>
              </a:rPr>
              <a:t>SIGE Municípios</a:t>
            </a:r>
            <a:endParaRPr lang="pt-BR" sz="7200" b="1" dirty="0">
              <a:solidFill>
                <a:schemeClr val="accent4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319463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Adesão e Implantação</a:t>
            </a:r>
            <a:endParaRPr lang="pt-BR" sz="40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14282" y="5929330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 smtClean="0"/>
              <a:t>Marcos Lopes - SPE</a:t>
            </a:r>
            <a:endParaRPr lang="pt-BR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3600" dirty="0" smtClean="0"/>
              <a:t>Para implantar o SIGE, orientamos que seja seguido as seguintes etapas:</a:t>
            </a:r>
          </a:p>
          <a:p>
            <a:pPr marL="97155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 smtClean="0"/>
              <a:t>Diagnóstico;</a:t>
            </a:r>
          </a:p>
          <a:p>
            <a:pPr marL="97155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 smtClean="0"/>
              <a:t>Formação de equipe de Suporte;</a:t>
            </a:r>
          </a:p>
          <a:p>
            <a:pPr marL="97155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 smtClean="0"/>
              <a:t>Escola Piloto;</a:t>
            </a:r>
          </a:p>
          <a:p>
            <a:pPr marL="97155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 smtClean="0"/>
              <a:t>Adequação da infra-estrutura;</a:t>
            </a:r>
          </a:p>
          <a:p>
            <a:pPr marL="97155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 smtClean="0"/>
              <a:t>Capacitação das Unidades Escolares;</a:t>
            </a:r>
          </a:p>
          <a:p>
            <a:pPr marL="97155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 smtClean="0"/>
              <a:t>Implantação em todas as Unidades.</a:t>
            </a:r>
          </a:p>
          <a:p>
            <a:pPr marL="97155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pt-B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pt-BR" dirty="0" smtClean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0013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Como se dá a implantação?</a:t>
            </a:r>
            <a:endParaRPr lang="pt-BR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571750"/>
            <a:ext cx="8229600" cy="3554413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Análise de aderência das funcionalidades do SIGE com as operações da Secretaria Municipal e o modelo de funcionamento e gestão do município junto aos gestores da educação.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Levantamento sobre a quantidade e o tipo de usuários a serem beneficiados com o projeto.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Criação de uma equipe pedagógica que irá trabalhar com o projeto, dar apoio aos usuários e sensibilizar as escolas para o uso de novas tecnologias.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Um papel importantíssimo para este projeto é o do Coordenador de Projetos, que irá gerenciar todas as etapas de implantação.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0013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Como se dá a implantação?</a:t>
            </a:r>
            <a:endParaRPr lang="pt-BR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00034" y="1500174"/>
            <a:ext cx="8229600" cy="100013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600" b="1" dirty="0">
                <a:ln w="1905"/>
                <a:solidFill>
                  <a:schemeClr val="accent4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Diagnóstico: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571750"/>
            <a:ext cx="8229600" cy="355441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pt-BR" sz="2000" smtClean="0"/>
              <a:t>Criação de equipe que dará suporte as escolas no que se refere a utilização do sistema, recolhimento de dados e manutenção nos equipamentos.</a:t>
            </a:r>
          </a:p>
          <a:p>
            <a:pPr>
              <a:spcBef>
                <a:spcPct val="0"/>
              </a:spcBef>
            </a:pPr>
            <a:endParaRPr lang="pt-BR" sz="2000" smtClean="0"/>
          </a:p>
          <a:p>
            <a:pPr>
              <a:spcBef>
                <a:spcPct val="0"/>
              </a:spcBef>
            </a:pPr>
            <a:r>
              <a:rPr lang="pt-BR" sz="2000" smtClean="0"/>
              <a:t>Esta equipe deverá estar apta a: capacitar as unidades escolares, tirar dúvidas sobre a utilização do sistema, dar manutenção e efetuar pequenos reparos nos computadores, acompanhar e gerenciar a inserção de dados no banco central para alimentação do sistema gerencial.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endParaRPr lang="pt-BR" sz="2000" smtClean="0"/>
          </a:p>
          <a:p>
            <a:pPr>
              <a:spcBef>
                <a:spcPct val="0"/>
              </a:spcBef>
            </a:pPr>
            <a:r>
              <a:rPr lang="pt-BR" sz="2000" smtClean="0"/>
              <a:t>Interagir com a equipe de tecnologia da Seduc no que se refere a alterações no sistema.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0013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Como se dá a implantação?</a:t>
            </a:r>
            <a:endParaRPr lang="pt-BR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500034" y="1500174"/>
            <a:ext cx="8229600" cy="100013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600" b="1" dirty="0">
                <a:ln w="1905"/>
                <a:solidFill>
                  <a:schemeClr val="accent4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Formação de equipe de Suporte: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571750"/>
            <a:ext cx="8229600" cy="355441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pt-BR" sz="2000" smtClean="0"/>
              <a:t>Com o diagnóstico realizado, e a equipe técnica capacitada se faz necessário a escolha de uma unidade de ensino que será o piloto da implantação.</a:t>
            </a:r>
          </a:p>
          <a:p>
            <a:pPr>
              <a:spcBef>
                <a:spcPct val="0"/>
              </a:spcBef>
            </a:pPr>
            <a:endParaRPr lang="pt-BR" sz="2000" smtClean="0"/>
          </a:p>
          <a:p>
            <a:pPr>
              <a:spcBef>
                <a:spcPct val="0"/>
              </a:spcBef>
            </a:pPr>
            <a:r>
              <a:rPr lang="pt-BR" sz="2000" smtClean="0"/>
              <a:t>Esta unidade deverá estar ciente de que se trata de um piloto e deve ser considerada como parte da equipe de implantação do SIGE.</a:t>
            </a:r>
          </a:p>
          <a:p>
            <a:pPr>
              <a:spcBef>
                <a:spcPct val="0"/>
              </a:spcBef>
            </a:pPr>
            <a:endParaRPr lang="pt-BR" sz="2000" smtClean="0"/>
          </a:p>
          <a:p>
            <a:pPr>
              <a:spcBef>
                <a:spcPct val="0"/>
              </a:spcBef>
            </a:pPr>
            <a:r>
              <a:rPr lang="pt-BR" sz="2000" smtClean="0"/>
              <a:t>Durante esta etapa é levantada informações sobre adequações em funcionalidades e criada a estratégia para implantação no restante das escolas do município.</a:t>
            </a:r>
          </a:p>
        </p:txBody>
      </p:sp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0013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Como se dá a implantação?</a:t>
            </a:r>
            <a:endParaRPr lang="pt-BR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500034" y="1500174"/>
            <a:ext cx="8229600" cy="100013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600" b="1" dirty="0">
                <a:ln w="1905"/>
                <a:solidFill>
                  <a:schemeClr val="accent4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Escola Piloto: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Conteúdo 2"/>
          <p:cNvSpPr>
            <a:spLocks/>
          </p:cNvSpPr>
          <p:nvPr/>
        </p:nvSpPr>
        <p:spPr bwMode="auto">
          <a:xfrm>
            <a:off x="468313" y="2565400"/>
            <a:ext cx="8229600" cy="355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pt-BR" sz="28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ESCOLAS</a:t>
            </a:r>
          </a:p>
          <a:p>
            <a:pPr marL="342900" indent="-342900">
              <a:buFont typeface="Arial" charset="0"/>
              <a:buChar char="•"/>
            </a:pPr>
            <a:r>
              <a:rPr lang="pt-BR" sz="2800" dirty="0" smtClean="0">
                <a:latin typeface="Calibri" pitchFamily="34" charset="0"/>
              </a:rPr>
              <a:t>Computadores </a:t>
            </a:r>
            <a:r>
              <a:rPr lang="pt-BR" sz="2800" dirty="0">
                <a:latin typeface="Calibri" pitchFamily="34" charset="0"/>
              </a:rPr>
              <a:t>desktops com no mínimo de 2Ghz de memória </a:t>
            </a:r>
            <a:r>
              <a:rPr lang="pt-BR" sz="2800" dirty="0" err="1">
                <a:latin typeface="Calibri" pitchFamily="34" charset="0"/>
              </a:rPr>
              <a:t>ram</a:t>
            </a:r>
            <a:r>
              <a:rPr lang="pt-BR" sz="2800" dirty="0">
                <a:latin typeface="Calibri" pitchFamily="34" charset="0"/>
              </a:rPr>
              <a:t>;</a:t>
            </a:r>
          </a:p>
          <a:p>
            <a:pPr marL="342900" indent="-342900">
              <a:buFont typeface="Arial" charset="0"/>
              <a:buChar char="•"/>
            </a:pPr>
            <a:r>
              <a:rPr lang="pt-BR" sz="2800" dirty="0">
                <a:latin typeface="Calibri" pitchFamily="34" charset="0"/>
              </a:rPr>
              <a:t>Sistema Operacional Windows (aconselhamos Vista ou Win7);</a:t>
            </a:r>
          </a:p>
          <a:p>
            <a:pPr marL="342900" indent="-342900">
              <a:buFont typeface="Arial" charset="0"/>
              <a:buChar char="•"/>
            </a:pPr>
            <a:r>
              <a:rPr lang="pt-BR" sz="2800" dirty="0">
                <a:latin typeface="Calibri" pitchFamily="34" charset="0"/>
              </a:rPr>
              <a:t>Internet Explorer 8 ou superior;</a:t>
            </a:r>
          </a:p>
          <a:p>
            <a:pPr marL="342900" indent="-342900">
              <a:buFont typeface="Arial" charset="0"/>
              <a:buChar char="•"/>
            </a:pPr>
            <a:r>
              <a:rPr lang="pt-BR" sz="2800" dirty="0">
                <a:latin typeface="Calibri" pitchFamily="34" charset="0"/>
              </a:rPr>
              <a:t>Impressoras para impressão de documentação;</a:t>
            </a:r>
          </a:p>
          <a:p>
            <a:pPr marL="342900" indent="-342900">
              <a:buFont typeface="Arial" charset="0"/>
              <a:buChar char="•"/>
            </a:pPr>
            <a:r>
              <a:rPr lang="pt-BR" sz="2800" dirty="0">
                <a:latin typeface="Calibri" pitchFamily="34" charset="0"/>
              </a:rPr>
              <a:t>Acesso a internet banda larga</a:t>
            </a:r>
            <a:r>
              <a:rPr lang="pt-BR" sz="2800" dirty="0" smtClean="0">
                <a:latin typeface="Calibri" pitchFamily="34" charset="0"/>
              </a:rPr>
              <a:t>;</a:t>
            </a:r>
          </a:p>
        </p:txBody>
      </p:sp>
      <p:pic>
        <p:nvPicPr>
          <p:cNvPr id="3" name="Título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850" y="706438"/>
            <a:ext cx="82423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512734" y="1490649"/>
            <a:ext cx="8229600" cy="100013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600" b="1" dirty="0" smtClean="0">
                <a:ln w="1905"/>
                <a:solidFill>
                  <a:schemeClr val="accent4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Adequação de Infra-estrutura</a:t>
            </a:r>
            <a:r>
              <a:rPr lang="pt-BR" sz="3600" b="1" dirty="0" smtClean="0">
                <a:ln w="1905"/>
                <a:solidFill>
                  <a:schemeClr val="accent4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:</a:t>
            </a:r>
            <a:endParaRPr lang="pt-BR" sz="3600" b="1" dirty="0">
              <a:ln w="1905"/>
              <a:solidFill>
                <a:schemeClr val="accent4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>
            <a:spLocks/>
          </p:cNvSpPr>
          <p:nvPr/>
        </p:nvSpPr>
        <p:spPr bwMode="auto">
          <a:xfrm>
            <a:off x="468313" y="2565400"/>
            <a:ext cx="8229600" cy="355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pt-BR" sz="24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SECRETARIA MUNICIPAL</a:t>
            </a:r>
          </a:p>
          <a:p>
            <a:pPr marL="342900" indent="-342900"/>
            <a:endParaRPr lang="pt-BR" sz="2400" dirty="0" smtClean="0">
              <a:latin typeface="+mn-lt"/>
            </a:endParaRPr>
          </a:p>
          <a:p>
            <a:pPr marL="342900" indent="-342900">
              <a:buFont typeface="Arial" charset="0"/>
              <a:buChar char="•"/>
            </a:pPr>
            <a:r>
              <a:rPr lang="pt-BR" sz="2800" dirty="0" smtClean="0">
                <a:latin typeface="+mn-lt"/>
              </a:rPr>
              <a:t>Os requisitos para acessar o sistema é o mesmo que o das unidades escolares, com exceção da banda de internet.</a:t>
            </a:r>
          </a:p>
          <a:p>
            <a:pPr marL="342900" indent="-342900">
              <a:buFont typeface="Arial" charset="0"/>
              <a:buChar char="•"/>
            </a:pPr>
            <a:r>
              <a:rPr lang="pt-BR" sz="2800" dirty="0" smtClean="0">
                <a:latin typeface="+mn-lt"/>
              </a:rPr>
              <a:t>A Infra-Estrutura irá depender </a:t>
            </a:r>
            <a:r>
              <a:rPr lang="pt-BR" sz="2800" dirty="0" smtClean="0">
                <a:latin typeface="+mn-lt"/>
              </a:rPr>
              <a:t>das características de cada Secretaria, levando-se em conta número de acessos ao sistema, a rede local, etc.</a:t>
            </a:r>
            <a:endParaRPr lang="pt-BR" sz="2800" dirty="0" smtClean="0">
              <a:latin typeface="+mn-lt"/>
            </a:endParaRPr>
          </a:p>
          <a:p>
            <a:pPr marL="342900" indent="-342900">
              <a:buFont typeface="Arial" charset="0"/>
              <a:buChar char="•"/>
            </a:pPr>
            <a:endParaRPr lang="pt-BR" sz="2400" dirty="0">
              <a:latin typeface="+mn-lt"/>
            </a:endParaRPr>
          </a:p>
        </p:txBody>
      </p:sp>
      <p:pic>
        <p:nvPicPr>
          <p:cNvPr id="3" name="Título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850" y="706438"/>
            <a:ext cx="82423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512734" y="1490649"/>
            <a:ext cx="8229600" cy="100013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600" b="1" dirty="0" smtClean="0">
                <a:ln w="1905"/>
                <a:solidFill>
                  <a:schemeClr val="accent4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Adequação da Infra Estrutura</a:t>
            </a:r>
            <a:r>
              <a:rPr lang="pt-BR" sz="3600" b="1" dirty="0" smtClean="0">
                <a:ln w="1905"/>
                <a:solidFill>
                  <a:schemeClr val="accent4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:</a:t>
            </a:r>
            <a:endParaRPr lang="pt-BR" sz="3600" b="1" dirty="0">
              <a:ln w="1905"/>
              <a:solidFill>
                <a:schemeClr val="accent4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>
            <a:spLocks/>
          </p:cNvSpPr>
          <p:nvPr/>
        </p:nvSpPr>
        <p:spPr bwMode="auto">
          <a:xfrm>
            <a:off x="468313" y="2565400"/>
            <a:ext cx="8229600" cy="355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pt-BR" sz="2800" dirty="0" smtClean="0">
                <a:latin typeface="+mn-lt"/>
              </a:rPr>
              <a:t>Conscientização </a:t>
            </a:r>
            <a:r>
              <a:rPr lang="pt-BR" sz="2800" dirty="0" smtClean="0">
                <a:latin typeface="+mn-lt"/>
              </a:rPr>
              <a:t>e amadurecimento do uso de TI na administração </a:t>
            </a:r>
            <a:r>
              <a:rPr lang="pt-BR" sz="2800" dirty="0" smtClean="0">
                <a:latin typeface="+mn-lt"/>
              </a:rPr>
              <a:t>escolar (vantagens </a:t>
            </a:r>
            <a:r>
              <a:rPr lang="pt-BR" sz="2800" dirty="0" smtClean="0">
                <a:latin typeface="+mn-lt"/>
              </a:rPr>
              <a:t>do uso de tecnologias e </a:t>
            </a:r>
            <a:r>
              <a:rPr lang="pt-BR" sz="2800" dirty="0" smtClean="0">
                <a:latin typeface="+mn-lt"/>
              </a:rPr>
              <a:t>apresentação do SIGE. </a:t>
            </a:r>
          </a:p>
          <a:p>
            <a:pPr marL="342900" indent="-342900">
              <a:buFont typeface="Arial" charset="0"/>
              <a:buChar char="•"/>
            </a:pPr>
            <a:r>
              <a:rPr lang="pt-BR" sz="2800" dirty="0" smtClean="0">
                <a:latin typeface="+mn-lt"/>
              </a:rPr>
              <a:t>Treinamento </a:t>
            </a:r>
            <a:r>
              <a:rPr lang="pt-BR" sz="2800" dirty="0" smtClean="0">
                <a:latin typeface="+mn-lt"/>
              </a:rPr>
              <a:t>prático, </a:t>
            </a:r>
            <a:r>
              <a:rPr lang="pt-BR" sz="2800" dirty="0" smtClean="0">
                <a:latin typeface="+mn-lt"/>
              </a:rPr>
              <a:t>antes do sistema chegar a escola.</a:t>
            </a:r>
            <a:endParaRPr lang="pt-BR" sz="2800" dirty="0" smtClean="0">
              <a:latin typeface="+mn-lt"/>
            </a:endParaRPr>
          </a:p>
          <a:p>
            <a:pPr marL="342900" indent="-342900">
              <a:buFont typeface="Arial" charset="0"/>
              <a:buChar char="•"/>
            </a:pPr>
            <a:r>
              <a:rPr lang="pt-BR" sz="2800" dirty="0" smtClean="0">
                <a:latin typeface="+mn-lt"/>
              </a:rPr>
              <a:t>Usuários no comando.</a:t>
            </a:r>
          </a:p>
          <a:p>
            <a:pPr marL="342900" indent="-342900">
              <a:buFont typeface="Arial" charset="0"/>
              <a:buChar char="•"/>
            </a:pPr>
            <a:r>
              <a:rPr lang="pt-BR" sz="2800" dirty="0" smtClean="0">
                <a:latin typeface="+mn-lt"/>
              </a:rPr>
              <a:t>Valorização do servidor na </a:t>
            </a:r>
            <a:r>
              <a:rPr lang="pt-BR" sz="2800" dirty="0" smtClean="0">
                <a:latin typeface="+mn-lt"/>
              </a:rPr>
              <a:t>construção do </a:t>
            </a:r>
            <a:r>
              <a:rPr lang="pt-BR" sz="2800" dirty="0" smtClean="0">
                <a:latin typeface="+mn-lt"/>
              </a:rPr>
              <a:t>processo</a:t>
            </a:r>
            <a:r>
              <a:rPr lang="pt-BR" sz="2800" dirty="0" smtClean="0">
                <a:latin typeface="+mn-lt"/>
              </a:rPr>
              <a:t>.</a:t>
            </a:r>
            <a:endParaRPr lang="pt-BR" sz="2400" dirty="0">
              <a:latin typeface="+mn-lt"/>
            </a:endParaRPr>
          </a:p>
        </p:txBody>
      </p:sp>
      <p:pic>
        <p:nvPicPr>
          <p:cNvPr id="5" name="Título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850" y="706438"/>
            <a:ext cx="82423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512734" y="1490649"/>
            <a:ext cx="8229600" cy="100013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600" b="1" dirty="0" smtClean="0">
                <a:ln w="1905"/>
                <a:solidFill>
                  <a:schemeClr val="accent4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Capacitação das Unidades Escolares</a:t>
            </a:r>
            <a:r>
              <a:rPr lang="pt-BR" sz="3600" b="1" dirty="0" smtClean="0">
                <a:ln w="1905"/>
                <a:solidFill>
                  <a:schemeClr val="accent4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:</a:t>
            </a:r>
            <a:endParaRPr lang="pt-BR" sz="3600" b="1" dirty="0">
              <a:ln w="1905"/>
              <a:solidFill>
                <a:schemeClr val="accent4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>
            <a:spLocks/>
          </p:cNvSpPr>
          <p:nvPr/>
        </p:nvSpPr>
        <p:spPr bwMode="auto">
          <a:xfrm>
            <a:off x="468313" y="2303479"/>
            <a:ext cx="8229600" cy="355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pt-BR" sz="2800" dirty="0" smtClean="0">
                <a:latin typeface="+mn-lt"/>
              </a:rPr>
              <a:t>Com </a:t>
            </a:r>
            <a:r>
              <a:rPr lang="pt-BR" sz="2800" dirty="0" smtClean="0">
                <a:latin typeface="+mn-lt"/>
              </a:rPr>
              <a:t>a adequação da </a:t>
            </a:r>
            <a:r>
              <a:rPr lang="pt-BR" sz="2800" dirty="0" smtClean="0">
                <a:latin typeface="+mn-lt"/>
              </a:rPr>
              <a:t>infra-estrutura, </a:t>
            </a:r>
            <a:r>
              <a:rPr lang="pt-BR" sz="2800" dirty="0" smtClean="0">
                <a:latin typeface="+mn-lt"/>
              </a:rPr>
              <a:t>do sistema e a capacitação realizada, o próximo passo é a implantação em todas as unidades escolares, utilizando a equipe de apoio, que no momento, já deverá estar totalmente treinada para a </a:t>
            </a:r>
            <a:r>
              <a:rPr lang="pt-BR" sz="2800" dirty="0" smtClean="0">
                <a:latin typeface="+mn-lt"/>
              </a:rPr>
              <a:t>ação.</a:t>
            </a:r>
          </a:p>
          <a:p>
            <a:pPr marL="342900" indent="-342900">
              <a:buFont typeface="Arial" charset="0"/>
              <a:buChar char="•"/>
            </a:pPr>
            <a:r>
              <a:rPr lang="pt-BR" sz="2800" dirty="0" smtClean="0">
                <a:latin typeface="+mn-lt"/>
              </a:rPr>
              <a:t>Neste </a:t>
            </a:r>
            <a:r>
              <a:rPr lang="pt-BR" sz="2800" dirty="0" smtClean="0">
                <a:latin typeface="+mn-lt"/>
              </a:rPr>
              <a:t>momento o suporte ajudará a escola a fazer o cadastramento básico e poderá também colher os primeiros dados.</a:t>
            </a:r>
            <a:endParaRPr lang="pt-BR" sz="2400" dirty="0">
              <a:latin typeface="+mn-lt"/>
            </a:endParaRPr>
          </a:p>
        </p:txBody>
      </p:sp>
      <p:pic>
        <p:nvPicPr>
          <p:cNvPr id="5" name="Título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850" y="706438"/>
            <a:ext cx="82423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512734" y="1490649"/>
            <a:ext cx="8229600" cy="100013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600" b="1" dirty="0" smtClean="0">
                <a:ln w="1905"/>
                <a:solidFill>
                  <a:schemeClr val="accent4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Implantação</a:t>
            </a:r>
            <a:r>
              <a:rPr lang="pt-BR" sz="3600" b="1" dirty="0" smtClean="0">
                <a:ln w="1905"/>
                <a:solidFill>
                  <a:schemeClr val="accent4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:</a:t>
            </a:r>
            <a:endParaRPr lang="pt-BR" sz="3600" b="1" dirty="0">
              <a:ln w="1905"/>
              <a:solidFill>
                <a:schemeClr val="accent4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>
            <a:spLocks/>
          </p:cNvSpPr>
          <p:nvPr/>
        </p:nvSpPr>
        <p:spPr bwMode="auto">
          <a:xfrm>
            <a:off x="468313" y="1928802"/>
            <a:ext cx="8229600" cy="4191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pt-BR" sz="2800" dirty="0" smtClean="0">
                <a:latin typeface="Calibri" pitchFamily="34" charset="0"/>
              </a:rPr>
              <a:t>O processo de implantação de um sistema vai muito além do que </a:t>
            </a:r>
            <a:r>
              <a:rPr lang="pt-BR" sz="2800" dirty="0" smtClean="0">
                <a:latin typeface="Calibri" pitchFamily="34" charset="0"/>
              </a:rPr>
              <a:t>vimos aqui. </a:t>
            </a:r>
            <a:r>
              <a:rPr lang="pt-BR" sz="2800" dirty="0" smtClean="0">
                <a:latin typeface="Calibri" pitchFamily="34" charset="0"/>
              </a:rPr>
              <a:t>A finalidade deste é de apenas sugerir àqueles que querem aderir ao SIGE, etapas importantes para que haja uma harmonia entre os setores envolvidos e para que o processo seja rápido, de qualidade e que seja satisfatório para ambos os lados.</a:t>
            </a:r>
            <a:endParaRPr lang="pt-BR" sz="2800" dirty="0" smtClean="0">
              <a:latin typeface="Calibri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500034" y="785794"/>
            <a:ext cx="8229600" cy="100013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Considerações Finais</a:t>
            </a:r>
            <a:endParaRPr lang="pt-BR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para o final das palestras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57356" y="1214422"/>
            <a:ext cx="5453074" cy="445843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0013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 que é o SIGE?</a:t>
            </a:r>
            <a:endParaRPr lang="pt-BR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000250"/>
            <a:ext cx="8229600" cy="412591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É um </a:t>
            </a:r>
            <a:r>
              <a:rPr lang="pt-BR" b="1" i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de Gestão Escolar</a:t>
            </a:r>
            <a:r>
              <a:rPr lang="pt-BR" dirty="0" smtClean="0"/>
              <a:t>, que visa atender necessidades operacionais, administrativas e pedagógicas das unidades escolares, auxiliando a Secretaria de Educação no diagnóstico, nas tomadas de decisões e na formulação de políticas de ensino.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0013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Como funciona?</a:t>
            </a:r>
            <a:endParaRPr lang="pt-BR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000250"/>
            <a:ext cx="8229600" cy="412591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As escolas </a:t>
            </a:r>
            <a:r>
              <a:rPr lang="pt-BR" b="1" i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fornecem dados </a:t>
            </a:r>
            <a:r>
              <a:rPr lang="pt-BR" dirty="0" smtClean="0"/>
              <a:t>que são migrados para uma base de dados central na Secretaria de Educação, que podem ser transformados em informações e disponibilizadas as áreas gestoras e comunidade escolar.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Imagem 4" descr="sige e a gesta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638" y="1928813"/>
            <a:ext cx="86550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0013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Como funciona?</a:t>
            </a:r>
            <a:endParaRPr lang="pt-BR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0013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Benefícios para a escola</a:t>
            </a:r>
            <a:endParaRPr lang="pt-BR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000250"/>
            <a:ext cx="8229600" cy="4125913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Otimização do trabalho da secretaria;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Qualidade de atendimento à comunidade;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Padronização de documentação escolar, respeitando os regimentos de cada escola;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Economia na confecção de documentos;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Disponibilização de relatórios estatísticos do rendimento escolar à equipe pedagógica.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Maior satisfação no trabalho do servidor da escola, eliminando necessidades de trabalhos fora do expediente.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smtClean="0"/>
              <a:t>Única fonte de dados com informações diárias, para acompanhamento e avaliação da rede escolar.</a:t>
            </a:r>
          </a:p>
          <a:p>
            <a:r>
              <a:rPr lang="pt-BR" sz="2800" smtClean="0"/>
              <a:t>Identificação imediata da alocação de professores nas escolas.</a:t>
            </a:r>
          </a:p>
          <a:p>
            <a:r>
              <a:rPr lang="pt-BR" sz="2800" smtClean="0"/>
              <a:t>Agilidade na identificação de necessidade de expansão da rede escolar.</a:t>
            </a:r>
          </a:p>
          <a:p>
            <a:r>
              <a:rPr lang="pt-BR" sz="2800" smtClean="0"/>
              <a:t>Integração e automação da rede diminuindo custos operacionais.</a:t>
            </a:r>
          </a:p>
          <a:p>
            <a:r>
              <a:rPr lang="pt-BR" sz="2800" smtClean="0"/>
              <a:t>Indicadores de desempenho: Perfil série idade, freqüência, evasão escolar e outros.</a:t>
            </a:r>
          </a:p>
          <a:p>
            <a:endParaRPr lang="pt-BR" sz="2800" smtClean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0013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Benefícios para a Secretaria de Educação</a:t>
            </a:r>
            <a:endParaRPr lang="pt-BR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smtClean="0"/>
              <a:t>Acesso de qualquer lugar a qualquer hora;</a:t>
            </a:r>
          </a:p>
          <a:p>
            <a:r>
              <a:rPr lang="pt-BR" sz="2800" smtClean="0"/>
              <a:t>Possibilidade de Integração com dispositivos móveis;</a:t>
            </a:r>
          </a:p>
          <a:p>
            <a:r>
              <a:rPr lang="pt-BR" sz="2800" smtClean="0"/>
              <a:t>Menor custo com manutenção e suporte (não requer instalação local);</a:t>
            </a:r>
          </a:p>
          <a:p>
            <a:r>
              <a:rPr lang="pt-BR" sz="2800" smtClean="0"/>
              <a:t>Atualizações automáticas;</a:t>
            </a:r>
          </a:p>
          <a:p>
            <a:r>
              <a:rPr lang="pt-BR" sz="2800" smtClean="0"/>
              <a:t>Maior segurança dos dados;</a:t>
            </a:r>
          </a:p>
          <a:p>
            <a:r>
              <a:rPr lang="pt-BR" sz="2800" smtClean="0"/>
              <a:t>Disponibilização de informações como boletim escolar, freqüência e comunicados aos pais e alunos pela internet.</a:t>
            </a:r>
          </a:p>
          <a:p>
            <a:endParaRPr lang="pt-BR" sz="2800" smtClean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0013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Benefícios da Versão Online</a:t>
            </a:r>
            <a:endParaRPr lang="pt-BR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smtClean="0"/>
              <a:t>Versão online;</a:t>
            </a:r>
          </a:p>
          <a:p>
            <a:r>
              <a:rPr lang="pt-BR" sz="2800" smtClean="0"/>
              <a:t>Atende a Educação Infantil e Séries Iniciais;</a:t>
            </a:r>
          </a:p>
          <a:p>
            <a:r>
              <a:rPr lang="pt-BR" sz="2800" smtClean="0"/>
              <a:t>Gerenciamento via Web pela própria Secretaria Municipal;</a:t>
            </a:r>
          </a:p>
          <a:p>
            <a:r>
              <a:rPr lang="pt-BR" sz="2800" smtClean="0"/>
              <a:t>Nenhum custo de hospedagem;</a:t>
            </a:r>
          </a:p>
          <a:p>
            <a:r>
              <a:rPr lang="pt-BR" sz="2800" smtClean="0"/>
              <a:t>Treinamentos para equipe técnica, realizado em Goiânia;</a:t>
            </a:r>
          </a:p>
          <a:p>
            <a:r>
              <a:rPr lang="pt-BR" sz="2800" smtClean="0"/>
              <a:t>Possibilidades de integração ao Censo Escolar e realização de Matrícula Informatizada.</a:t>
            </a:r>
          </a:p>
          <a:p>
            <a:endParaRPr lang="pt-BR" sz="2800" smtClean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0013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Versão Municípios</a:t>
            </a:r>
            <a:endParaRPr lang="pt-BR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A adesão ao SIGE se dá através de solicitação formal, via ofício, à Seduc.</a:t>
            </a:r>
          </a:p>
          <a:p>
            <a:r>
              <a:rPr lang="pt-BR" smtClean="0"/>
              <a:t>Após a solicitação, a Seduc, através de sua Gerência de TI, entrará em contato para solicitar documentação necessária para assinatura do “Termo de Cessão de uso”.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0013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Como aderir?</a:t>
            </a:r>
            <a:endParaRPr lang="pt-BR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</TotalTime>
  <Words>977</Words>
  <Application>Microsoft Office PowerPoint</Application>
  <PresentationFormat>Apresentação na tela (4:3)</PresentationFormat>
  <Paragraphs>91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Tema do Office</vt:lpstr>
      <vt:lpstr>SIGE Municípios</vt:lpstr>
      <vt:lpstr>O que é o SIGE?</vt:lpstr>
      <vt:lpstr>Como funciona?</vt:lpstr>
      <vt:lpstr>Como funciona?</vt:lpstr>
      <vt:lpstr>Benefícios para a escola</vt:lpstr>
      <vt:lpstr>Benefícios para a Secretaria de Educação</vt:lpstr>
      <vt:lpstr>Benefícios da Versão Online</vt:lpstr>
      <vt:lpstr>Versão Municípios</vt:lpstr>
      <vt:lpstr>Como aderir?</vt:lpstr>
      <vt:lpstr>Como se dá a implantação?</vt:lpstr>
      <vt:lpstr>Como se dá a implantação?</vt:lpstr>
      <vt:lpstr>Como se dá a implantação?</vt:lpstr>
      <vt:lpstr>Como se dá a implantação?</vt:lpstr>
      <vt:lpstr>Slide 14</vt:lpstr>
      <vt:lpstr>Slide 15</vt:lpstr>
      <vt:lpstr>Slide 16</vt:lpstr>
      <vt:lpstr>Slide 17</vt:lpstr>
      <vt:lpstr>Slide 18</vt:lpstr>
      <vt:lpstr>Slide 19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renato.souza</dc:creator>
  <cp:lastModifiedBy>getec</cp:lastModifiedBy>
  <cp:revision>28</cp:revision>
  <dcterms:created xsi:type="dcterms:W3CDTF">2010-04-15T13:36:18Z</dcterms:created>
  <dcterms:modified xsi:type="dcterms:W3CDTF">2010-04-28T17:01:53Z</dcterms:modified>
</cp:coreProperties>
</file>